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2742" y="-786"/>
      </p:cViewPr>
      <p:guideLst>
        <p:guide orient="horz" pos="2258"/>
        <p:guide orient="horz" pos="535"/>
        <p:guide orient="horz" pos="2737"/>
        <p:guide orient="horz" pos="4152"/>
        <p:guide orient="horz" pos="5850"/>
        <p:guide pos="218"/>
        <p:guide pos="4120"/>
        <p:guide pos="1447"/>
        <p:guide pos="15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738B5-6738-48D8-B194-04FA667214CC}" type="datetimeFigureOut">
              <a:rPr lang="en-GB" smtClean="0"/>
              <a:t>22/08/2013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B4C49-98D7-4A7E-A064-D95876D90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940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3584575"/>
            <a:ext cx="6858000" cy="7604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313" y="3584575"/>
            <a:ext cx="4017962" cy="760413"/>
          </a:xfrm>
        </p:spPr>
        <p:txBody>
          <a:bodyPr lIns="0" tIns="0" rIns="0" bIns="0">
            <a:normAutofit/>
          </a:bodyPr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05DD-9DD2-42E7-8D90-60AC82407508}" type="datetime1">
              <a:rPr lang="en-GB" smtClean="0"/>
              <a:t>22/08/2013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www.irinatech.com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4B80-8C4D-4A5C-978C-655A5D7CB5F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849313"/>
            <a:ext cx="6858000" cy="2735262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500313" y="4641596"/>
            <a:ext cx="4040187" cy="4645279"/>
          </a:xfrm>
        </p:spPr>
        <p:txBody>
          <a:bodyPr lIns="0" rIns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lnSpc>
                <a:spcPct val="93000"/>
              </a:lnSpc>
              <a:spcBef>
                <a:spcPts val="200"/>
              </a:spcBef>
              <a:buNone/>
              <a:defRPr sz="1200">
                <a:solidFill>
                  <a:schemeClr val="tx2"/>
                </a:solidFill>
              </a:defRPr>
            </a:lvl2pPr>
            <a:lvl3pPr marL="228600" indent="-228600">
              <a:lnSpc>
                <a:spcPct val="93000"/>
              </a:lnSpc>
              <a:defRPr sz="1200">
                <a:solidFill>
                  <a:schemeClr val="tx2"/>
                </a:solidFill>
              </a:defRPr>
            </a:lvl3pPr>
            <a:lvl4pPr marL="639763" indent="-228600">
              <a:lnSpc>
                <a:spcPct val="93000"/>
              </a:lnSpc>
              <a:defRPr sz="1200">
                <a:solidFill>
                  <a:schemeClr val="tx2"/>
                </a:solidFill>
              </a:defRPr>
            </a:lvl4pPr>
            <a:lvl5pPr marL="1082675" indent="-228600">
              <a:lnSpc>
                <a:spcPct val="93000"/>
              </a:lnSpc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966254" y="3795504"/>
            <a:ext cx="1332096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GB" sz="1600" cap="all" spc="20" baseline="0" dirty="0" smtClean="0">
                <a:solidFill>
                  <a:schemeClr val="bg1"/>
                </a:solidFill>
              </a:rPr>
              <a:t>Case Study</a:t>
            </a:r>
            <a:endParaRPr lang="en-GB" sz="1600" cap="all" spc="20" baseline="0" dirty="0">
              <a:solidFill>
                <a:schemeClr val="bg1"/>
              </a:solidFill>
            </a:endParaRPr>
          </a:p>
        </p:txBody>
      </p:sp>
      <p:sp>
        <p:nvSpPr>
          <p:cNvPr id="14" name="Table Placeholder 13"/>
          <p:cNvSpPr>
            <a:spLocks noGrp="1"/>
          </p:cNvSpPr>
          <p:nvPr>
            <p:ph type="tbl" sz="quarter" idx="15"/>
          </p:nvPr>
        </p:nvSpPr>
        <p:spPr>
          <a:xfrm>
            <a:off x="346075" y="4700588"/>
            <a:ext cx="1951038" cy="1116012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15" name="Table Placeholder 13"/>
          <p:cNvSpPr>
            <a:spLocks noGrp="1"/>
          </p:cNvSpPr>
          <p:nvPr>
            <p:ph type="tbl" sz="quarter" idx="16"/>
          </p:nvPr>
        </p:nvSpPr>
        <p:spPr>
          <a:xfrm>
            <a:off x="332602" y="6609184"/>
            <a:ext cx="1951038" cy="266429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75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849313"/>
            <a:ext cx="6172200" cy="431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898650"/>
            <a:ext cx="6172200" cy="7446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0968" y="9647624"/>
            <a:ext cx="1600200" cy="184666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D5830-0F42-4475-B1EA-62DCEEB79A32}" type="datetime1">
              <a:rPr lang="en-GB" smtClean="0"/>
              <a:t>22/08/2013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6075" y="9648908"/>
            <a:ext cx="2171700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000" b="1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www.irinatech.com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662372"/>
            <a:ext cx="1600200" cy="184666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14B80-8C4D-4A5C-978C-655A5D7CB5F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7" y="200472"/>
            <a:ext cx="1947169" cy="43946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0" y="9633520"/>
            <a:ext cx="6858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24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1441450" algn="l"/>
              </a:tabLst>
            </a:pPr>
            <a:r>
              <a:rPr lang="en-GB" dirty="0" err="1" smtClean="0"/>
              <a:t>WiMax</a:t>
            </a:r>
            <a:r>
              <a:rPr lang="en-GB" dirty="0" smtClean="0"/>
              <a:t> </a:t>
            </a:r>
            <a:r>
              <a:rPr lang="en-GB" dirty="0"/>
              <a:t>Network - RAN Site and Core Site </a:t>
            </a:r>
            <a:r>
              <a:rPr lang="en-GB" dirty="0" smtClean="0"/>
              <a:t>Engineering</a:t>
            </a:r>
            <a:endParaRPr lang="en-GB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7" b="17697"/>
          <a:stretch/>
        </p:blipFill>
        <p:spPr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Background</a:t>
            </a:r>
          </a:p>
          <a:p>
            <a:pPr lvl="1"/>
            <a:r>
              <a:rPr lang="en-GB" dirty="0" err="1" smtClean="0"/>
              <a:t>WiMax</a:t>
            </a:r>
            <a:r>
              <a:rPr lang="en-GB" dirty="0" smtClean="0"/>
              <a:t> or Worldwide Interoperability for Microwave Access provides a robust, reliable, and cost effective means to deliver broadband services in metropolitan and rural areas. </a:t>
            </a:r>
            <a:r>
              <a:rPr lang="en-GB" dirty="0" err="1" smtClean="0"/>
              <a:t>Menatelecom</a:t>
            </a:r>
            <a:r>
              <a:rPr lang="en-GB" dirty="0" smtClean="0"/>
              <a:t> deployed and managed a nationwide 802.16e-based mobile </a:t>
            </a:r>
            <a:r>
              <a:rPr lang="en-GB" dirty="0" err="1" smtClean="0"/>
              <a:t>WiMAX</a:t>
            </a:r>
            <a:r>
              <a:rPr lang="en-GB" dirty="0" smtClean="0"/>
              <a:t> and IP Multimedia Subsystem (IMS) network in the Kingdom of Bahrain.</a:t>
            </a:r>
            <a:br>
              <a:rPr lang="en-GB" dirty="0" smtClean="0"/>
            </a:br>
            <a:r>
              <a:rPr lang="en-GB" dirty="0" smtClean="0"/>
              <a:t>The project aimed at delivering wireless broadband connectivity and advanced data services to both business and residential customers across the kingdom. </a:t>
            </a:r>
          </a:p>
          <a:p>
            <a:r>
              <a:rPr lang="en-GB" b="1" dirty="0" smtClean="0">
                <a:solidFill>
                  <a:schemeClr val="accent1"/>
                </a:solidFill>
              </a:rPr>
              <a:t>Services</a:t>
            </a:r>
            <a:endParaRPr lang="en-GB" sz="1200" dirty="0"/>
          </a:p>
          <a:p>
            <a:pPr lvl="1"/>
            <a:r>
              <a:rPr lang="en-GB" dirty="0" smtClean="0"/>
              <a:t>RAN (Radio Access Network) of the </a:t>
            </a:r>
            <a:r>
              <a:rPr lang="en-GB" dirty="0" err="1" smtClean="0"/>
              <a:t>WiMax</a:t>
            </a:r>
            <a:r>
              <a:rPr lang="en-GB" dirty="0" smtClean="0"/>
              <a:t> network</a:t>
            </a:r>
            <a:br>
              <a:rPr lang="en-GB" dirty="0" smtClean="0"/>
            </a:br>
            <a:r>
              <a:rPr lang="en-GB" dirty="0" smtClean="0"/>
              <a:t>which includes Site Acquisition, building cell sites,</a:t>
            </a:r>
            <a:br>
              <a:rPr lang="en-GB" dirty="0" smtClean="0"/>
            </a:br>
            <a:r>
              <a:rPr lang="en-GB" dirty="0" smtClean="0"/>
              <a:t>designing frequency plan, selecting antennas and network optimization. </a:t>
            </a:r>
            <a:r>
              <a:rPr lang="en-GB" dirty="0" err="1" smtClean="0"/>
              <a:t>Irinatech</a:t>
            </a:r>
            <a:r>
              <a:rPr lang="en-GB" dirty="0" smtClean="0"/>
              <a:t> has a strong understanding of the specific requirement of Bahrain and is experienced in overcoming the challenges in achieving the goals of developing the RAN network.</a:t>
            </a:r>
          </a:p>
          <a:p>
            <a:pPr lvl="1"/>
            <a:r>
              <a:rPr lang="en-GB" dirty="0" smtClean="0"/>
              <a:t>Roof top towers and greenfield towers, based on the need of landscape where these telecommunication structures were to be installed, were designed and deployed by our team of Engineers. </a:t>
            </a:r>
          </a:p>
        </p:txBody>
      </p:sp>
      <p:graphicFrame>
        <p:nvGraphicFramePr>
          <p:cNvPr id="12" name="Table Placeholder 11"/>
          <p:cNvGraphicFramePr>
            <a:graphicFrameLocks noGrp="1"/>
          </p:cNvGraphicFramePr>
          <p:nvPr>
            <p:ph type="tbl" sz="quarter" idx="15"/>
            <p:extLst>
              <p:ext uri="{D42A27DB-BD31-4B8C-83A1-F6EECF244321}">
                <p14:modId xmlns:p14="http://schemas.microsoft.com/office/powerpoint/2010/main" val="2743897481"/>
              </p:ext>
            </p:extLst>
          </p:nvPr>
        </p:nvGraphicFramePr>
        <p:xfrm>
          <a:off x="346075" y="4700588"/>
          <a:ext cx="1951038" cy="117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519"/>
                <a:gridCol w="97551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2"/>
                          </a:solidFill>
                        </a:rPr>
                        <a:t>Location</a:t>
                      </a:r>
                      <a:endParaRPr lang="en-GB" sz="1200" b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46800" marB="162000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2"/>
                          </a:solidFill>
                        </a:rPr>
                        <a:t>Bahrain</a:t>
                      </a:r>
                      <a:endParaRPr lang="en-GB" sz="1200" b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46800" marB="162000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2"/>
                          </a:solidFill>
                        </a:rPr>
                        <a:t>Division</a:t>
                      </a:r>
                      <a:endParaRPr lang="en-GB" sz="1200" b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46800" marB="162000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2"/>
                          </a:solidFill>
                        </a:rPr>
                        <a:t>Power</a:t>
                      </a:r>
                      <a:endParaRPr lang="en-GB" sz="1200" b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46800" marB="162000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2"/>
                          </a:solidFill>
                        </a:rPr>
                        <a:t>Duration</a:t>
                      </a:r>
                      <a:endParaRPr lang="en-GB" sz="1200" b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46800" marB="162000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2"/>
                          </a:solidFill>
                        </a:rPr>
                        <a:t>10 months</a:t>
                      </a:r>
                      <a:endParaRPr lang="en-GB" sz="1200" b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46800" marB="162000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Placeholder 12"/>
          <p:cNvGraphicFramePr>
            <a:graphicFrameLocks noGrp="1"/>
          </p:cNvGraphicFramePr>
          <p:nvPr>
            <p:ph type="tbl" sz="quarter" idx="16"/>
            <p:extLst>
              <p:ext uri="{D42A27DB-BD31-4B8C-83A1-F6EECF244321}">
                <p14:modId xmlns:p14="http://schemas.microsoft.com/office/powerpoint/2010/main" val="2561418652"/>
              </p:ext>
            </p:extLst>
          </p:nvPr>
        </p:nvGraphicFramePr>
        <p:xfrm>
          <a:off x="333375" y="6593265"/>
          <a:ext cx="1951038" cy="17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519"/>
                <a:gridCol w="97551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accent1"/>
                          </a:solidFill>
                        </a:rPr>
                        <a:t>45m</a:t>
                      </a:r>
                      <a:endParaRPr lang="en-GB" sz="280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46800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Lorum</a:t>
                      </a:r>
                      <a:r>
                        <a:rPr lang="en-GB" sz="12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eta</a:t>
                      </a:r>
                      <a:br>
                        <a:rPr lang="en-GB" sz="12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0" i="0" u="none" strike="noStrike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en-GB" sz="12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36000" marB="198000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accent1"/>
                          </a:solidFill>
                        </a:rPr>
                        <a:t>30%</a:t>
                      </a:r>
                      <a:endParaRPr lang="en-GB" sz="240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46800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Lorum</a:t>
                      </a:r>
                      <a:r>
                        <a:rPr lang="en-GB" sz="12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eta</a:t>
                      </a:r>
                      <a:br>
                        <a:rPr lang="en-GB" sz="12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0" i="0" u="none" strike="noStrike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en-GB" sz="12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36000" marB="198000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accent1"/>
                          </a:solidFill>
                        </a:rPr>
                        <a:t>50*</a:t>
                      </a:r>
                      <a:endParaRPr lang="en-GB" sz="240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46800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Lorum</a:t>
                      </a:r>
                      <a:r>
                        <a:rPr lang="en-GB" sz="12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eta</a:t>
                      </a:r>
                      <a:br>
                        <a:rPr lang="en-GB" sz="12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0" i="0" u="none" strike="noStrike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en-GB" sz="12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36000" marB="198000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www.irinatech.com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583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rinatech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79646"/>
      </a:accent1>
      <a:accent2>
        <a:srgbClr val="FDDB70"/>
      </a:accent2>
      <a:accent3>
        <a:srgbClr val="51BCC2"/>
      </a:accent3>
      <a:accent4>
        <a:srgbClr val="5B9BA3"/>
      </a:accent4>
      <a:accent5>
        <a:srgbClr val="A3835B"/>
      </a:accent5>
      <a:accent6>
        <a:srgbClr val="FB4C12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79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WiMax Network - RAN Site and Core Site Engineering</vt:lpstr>
    </vt:vector>
  </TitlesOfParts>
  <Company>Emperor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Creswell</dc:creator>
  <cp:lastModifiedBy>Victoria Creswell</cp:lastModifiedBy>
  <cp:revision>7</cp:revision>
  <cp:lastPrinted>2013-08-22T15:28:33Z</cp:lastPrinted>
  <dcterms:created xsi:type="dcterms:W3CDTF">2013-08-22T14:52:10Z</dcterms:created>
  <dcterms:modified xsi:type="dcterms:W3CDTF">2013-08-22T15:42:33Z</dcterms:modified>
</cp:coreProperties>
</file>